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6" r:id="rId23"/>
    <p:sldId id="293" r:id="rId24"/>
    <p:sldId id="294" r:id="rId25"/>
    <p:sldId id="295" r:id="rId26"/>
    <p:sldId id="277" r:id="rId27"/>
    <p:sldId id="279" r:id="rId28"/>
    <p:sldId id="280" r:id="rId29"/>
    <p:sldId id="276" r:id="rId30"/>
    <p:sldId id="282" r:id="rId31"/>
    <p:sldId id="278" r:id="rId32"/>
    <p:sldId id="281" r:id="rId33"/>
    <p:sldId id="283" r:id="rId34"/>
    <p:sldId id="284" r:id="rId35"/>
    <p:sldId id="285" r:id="rId36"/>
    <p:sldId id="286" r:id="rId37"/>
    <p:sldId id="287" r:id="rId38"/>
    <p:sldId id="290" r:id="rId39"/>
    <p:sldId id="297" r:id="rId4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60"/>
  </p:normalViewPr>
  <p:slideViewPr>
    <p:cSldViewPr>
      <p:cViewPr varScale="1">
        <p:scale>
          <a:sx n="69" d="100"/>
          <a:sy n="69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401A353-26F3-4455-8BDC-E100BAFC1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5D8588E-0BEB-47BA-B9AE-D969829E6A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435BE59-F0AC-4999-A75E-0C391B5D9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A874872-E678-4A7B-97E8-FF35E5C71F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0D01401-0531-410D-8EB5-DC2DA775B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B5FF4A-F9FB-42FC-B4BC-477ADF603B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E73BEEB-95C3-4787-9731-4023D0DA1A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3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7B22848-412A-4421-9B9A-8FDF5FAC9A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8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A53D736-51B9-4CA5-B8AC-DF0432BEE9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4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7378827-09DB-4638-87CF-F24787E737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9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E4FC483-D507-4A76-94DE-DD40137F3B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B1321A-1830-4DA3-B298-DD3F25959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9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1AB9725-03D2-429D-9948-8984BFBC5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F3F225-D77F-47C0-8172-15C0371FDE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7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38EE9E-7D0D-42B2-B70C-ECB789B0EA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25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AF1ABFE-2CF1-4CBA-90A4-170AEAB93E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8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2C4BF36-EE93-4695-A9FF-337E9DD07E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57D2631-BD05-4431-8463-0A34DAC08C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8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803D29-AC4E-4323-8656-F0522CFEE5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8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A2FF379-9147-41B6-8CE0-C55CCD8AF9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4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60F138-AD61-4C32-900D-E63C009C10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0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1A20095-D09D-4736-8D7E-4FD86C997A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4D2B606-EFF2-4A78-9AD3-3D4B55215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8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9918B14-7D8C-4DCB-846D-B82432ADB8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0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0577121-76C8-40DB-A5DD-EDF1CA4885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722B68-9ADE-476C-A180-95C22220E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6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B6EBF94-5445-47F9-8E66-F0E7A36FBA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3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63BDB5-0BEB-4621-8F20-469EDFA188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63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507E1C-E16A-4C32-8A03-D1944988E7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0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98325A-04F4-4F30-90E0-DCDA81673F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6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4E5B189-1263-4836-AFBD-7B3CDD5807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E7F7D7F-0028-4FE8-86DA-47942335F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8591E6-C821-43F2-A9DA-CFF0DAE45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CD52FF6-1155-41E3-BD69-63705E545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285660-40C4-4EF9-B161-354CB19C03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47406A3-DDE9-40B7-B3EC-FA22C1ACD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44CE2B-0D55-4BD8-93A3-277BFA050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/>
          </a:p>
        </p:txBody>
      </p:sp>
      <p:sp>
        <p:nvSpPr>
          <p:cNvPr id="4" name="Текстов контейнер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dirty="0" smtClean="0"/>
              <a:t>Редакт.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83AA-D5B6-42BF-8E4D-0D360F1B34F3}" type="datetimeFigureOut">
              <a:rPr lang="bg-BG" smtClean="0"/>
              <a:t>24.1.2022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0C5B-B617-445D-9C99-15E35B98FF2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C395-2D50-4B3E-AB79-538412DA6B0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175A-C9C0-4E5C-8C2A-DA7AD630E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Flow 3"/>
          <p:cNvSpPr/>
          <p:nvPr/>
        </p:nvSpPr>
        <p:spPr>
          <a:xfrm>
            <a:off x="-36004" y="3789040"/>
            <a:ext cx="9180004" cy="3240361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 noEditPoints="1"/>
          </p:cNvSpPr>
          <p:nvPr>
            <p:ph type="ctrTitle"/>
          </p:nvPr>
        </p:nvSpPr>
        <p:spPr>
          <a:xfrm>
            <a:off x="685800" y="1207096"/>
            <a:ext cx="7772400" cy="1872207"/>
          </a:xfrm>
        </p:spPr>
        <p:txBody>
          <a:bodyPr/>
          <a:lstStyle/>
          <a:p>
            <a:pPr algn="ctr"/>
            <a:r>
              <a:rPr lang="bg-BG" dirty="0" smtClean="0"/>
              <a:t>Дистанционен тренинг с родители на тема:</a:t>
            </a:r>
            <a:endParaRPr lang="bg-BG" dirty="0"/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/>
          </p:nvPr>
        </p:nvSpPr>
        <p:spPr>
          <a:xfrm>
            <a:off x="683568" y="4149080"/>
            <a:ext cx="7704856" cy="1944216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Адаптацията на тригодишните деца в ДГ и педагогическото взаимодействие с родителите</a:t>
            </a:r>
          </a:p>
          <a:p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cess Flow 3"/>
          <p:cNvSpPr/>
          <p:nvPr/>
        </p:nvSpPr>
        <p:spPr>
          <a:xfrm>
            <a:off x="0" y="-27384"/>
            <a:ext cx="9144000" cy="6480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79512" y="620688"/>
            <a:ext cx="243682" cy="243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Предимствата на детската градина са много – децата растат в колектив, стават самостоятелни много по-рано, което изгражда отрано у тях самочувствие и увереност в себе си, те свикват да преодоляват сами трудностите, да отстояват себе си в групата. Едновременно с това всеки ден в детската градина тече обучение по определен план и система, предоставящи многостранно предизвикателство за детето и задоволяващи всичките му потребности от двигателните до чисто интелектуалните, с помощта на които се добиват необходимите знания и готовност за училище.</a:t>
            </a:r>
          </a:p>
        </p:txBody>
      </p:sp>
      <p:sp>
        <p:nvSpPr>
          <p:cNvPr id="6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bg-BG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Фактори </a:t>
            </a:r>
            <a:r>
              <a:rPr lang="bg-BG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за успешно адаптиране на децата при постъпване в детската градина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Тръгването на детска градина е един от основните моменти в живота на детето. Начинът, по който протича процеса, създава бъдеща нагласа за включване към нова социална среда и се явява базов за децата. Ето защо е важно адаптацията да бъде постепенна, целенасочена и добре планирана, което може да се случи само с адекватната подкрепа на възрастните участници в нея - родители, учители, психолози, логопеди и помощник-възпитатели. Те са факторите, които могат да осигурят един успешен преход от семейна към нова социална среда, каквато е детската градина. „Не бива да забравяме, че децата идват с известен моторен, езиков, емоционален и социален личен опит и способността за адаптиране е повлияна от него. Затова една от целите на учителя е да се намалят тревожните преживявания на детето в процеса на адаптиране към новите условия в детската градина“ (Димитров &amp; Николова, 2012:8).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Родителите полагат началото като запознават детето с това, което му предстои. С подходящи примери от собствения си опит те го подготвят за срещата с новото място. Добре е в тези разговори да наблегнат на уважителното отношение към институцията, към хората, които работят там, към другите деца, с които ще общува тяхното дете. Могат да използват приказки или други литературни произведения, които да покажат колко важна е тази стъпка в порастването на всички деца. На три години детето „вече е готово да започне да общува с външния свят още по-активно, да изгражда нови контакти с връстници и възрастни, да изпробва нови модели на поведение.“ Ако родителят има колебания и страхове за детето си, то те трябва да останат скрити, защото в противен случай рискът от трудна адаптация е много голям.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268760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И тук на помощ идват учителите и екипите за подкрепа за личностно развитие в детската градина. Една добре работеща практика е провеждането на предварителни, индивидуални родителски срещи (в началото на лятото), на които всеки родител да получи информацията, от която се нуждае и да зададе въпросите, които го вълнуват. В същото време тази срещи дават възможност за пряк контакт с конкретните учители и придобиване на визия за тяхното отношение към децата и професионалните им качества. Ефектът от подобни срещи не се ограничава до тук. Той е много по-широк, тъй като и учителите от своя страна получават информация за децата и родителите, с които ще работят и за техните индивидуални характеристики и особености. 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520" y="27384"/>
            <a:ext cx="9290048" cy="6858000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2051720" y="1639341"/>
            <a:ext cx="54726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bg-BG" sz="2200" dirty="0">
                <a:latin typeface="+mj-lt"/>
                <a:cs typeface="Times New Roman" panose="02020603050405020304" pitchFamily="18" charset="0"/>
              </a:rPr>
              <a:t>П</a:t>
            </a:r>
            <a:r>
              <a:rPr lang="bg-BG" sz="2200" dirty="0" smtClean="0">
                <a:latin typeface="+mj-lt"/>
                <a:cs typeface="Times New Roman" panose="02020603050405020304" pitchFamily="18" charset="0"/>
              </a:rPr>
              <a:t>редварителна </a:t>
            </a:r>
            <a:r>
              <a:rPr lang="bg-BG" sz="2200" dirty="0">
                <a:latin typeface="+mj-lt"/>
                <a:cs typeface="Times New Roman" panose="02020603050405020304" pitchFamily="18" charset="0"/>
              </a:rPr>
              <a:t>подготовка, съобразена с конкретиката на групата в следните </a:t>
            </a:r>
            <a:r>
              <a:rPr lang="bg-BG" sz="2200" dirty="0" smtClean="0">
                <a:latin typeface="+mj-lt"/>
                <a:cs typeface="Times New Roman" panose="02020603050405020304" pitchFamily="18" charset="0"/>
              </a:rPr>
              <a:t>посоки:</a:t>
            </a:r>
            <a:endParaRPr lang="en-US" sz="22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+mj-lt"/>
              <a:cs typeface="Times New Roman" panose="02020603050405020304" pitchFamily="18" charset="0"/>
            </a:endParaRPr>
          </a:p>
          <a:p>
            <a:pPr indent="-173038"/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Обособяване </a:t>
            </a:r>
            <a:r>
              <a:rPr lang="bg-BG" sz="1800" dirty="0">
                <a:latin typeface="+mj-lt"/>
                <a:cs typeface="Times New Roman" panose="02020603050405020304" pitchFamily="18" charset="0"/>
              </a:rPr>
              <a:t>на подходящи игрови кътове, съобразени с интересите на </a:t>
            </a:r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децата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.</a:t>
            </a:r>
            <a:endParaRPr lang="bg-BG" sz="1800" dirty="0">
              <a:latin typeface="+mj-lt"/>
              <a:cs typeface="Times New Roman" panose="02020603050405020304" pitchFamily="18" charset="0"/>
            </a:endParaRPr>
          </a:p>
          <a:p>
            <a:pPr indent="-173038"/>
            <a:r>
              <a:rPr lang="bg-BG" sz="1800" dirty="0">
                <a:latin typeface="+mj-lt"/>
                <a:cs typeface="Times New Roman" panose="02020603050405020304" pitchFamily="18" charset="0"/>
              </a:rPr>
              <a:t>Изготвяне на правила, съобразени с личностните особености на децата</a:t>
            </a:r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bg-BG" sz="1800" dirty="0">
              <a:latin typeface="+mj-lt"/>
              <a:cs typeface="Times New Roman" panose="02020603050405020304" pitchFamily="18" charset="0"/>
            </a:endParaRPr>
          </a:p>
          <a:p>
            <a:pPr indent="-173038"/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Създаване на адекватна физическа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среда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bg-BG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dirty="0">
                <a:latin typeface="+mj-lt"/>
                <a:cs typeface="Times New Roman" panose="02020603050405020304" pitchFamily="18" charset="0"/>
              </a:rPr>
              <a:t>Какво на практика означава това</a:t>
            </a:r>
            <a:r>
              <a:rPr lang="bg-BG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20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>
                <a:latin typeface="+mj-lt"/>
                <a:cs typeface="Times New Roman" panose="02020603050405020304" pitchFamily="18" charset="0"/>
              </a:rPr>
              <a:t>Създаването на адекватна физическа среда е насочено към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1200" dirty="0">
              <a:latin typeface="+mj-lt"/>
              <a:cs typeface="Times New Roman" panose="02020603050405020304" pitchFamily="18" charset="0"/>
            </a:endParaRPr>
          </a:p>
          <a:p>
            <a:pPr marL="400050" indent="-285750"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Изготвяне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на визуални разписания, ако се знае, че в групата ще има дете/деца на допълнителна подкрепа. Тези разписания трябва да бъдат съобразени с конкретния случай и съгласувани с родителите. Могат да се отнасят както за общия режим на групата, така и за конкретни дейности - миене на ръце, ходене до тоалетна, събличане и т.н.</a:t>
            </a:r>
          </a:p>
          <a:p>
            <a:pPr marL="400050" indent="-285750"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Обособяване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на пространство за релакс, което да се ползва при нужда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от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лесно възбудими деца, хиперактивни деца или деца от аутистичния спектър. В това пространство те ще могат да се откъснат от общия фон на групата, за да се успокоят, като същевременно остават в нейните рамки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Ако леглата за следобеден сън са двуетажни (както в повечето детски градини) учителят предварително може да разпредели децата по адекватен начин на база информацията от родителите.</a:t>
            </a:r>
          </a:p>
          <a:p>
            <a:endParaRPr lang="bg-BG" sz="12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Обособяването на подходящи игрови кътове, съобразени с интересите на децата е насочено към:</a:t>
            </a:r>
          </a:p>
          <a:p>
            <a:pPr marL="0" indent="0">
              <a:buNone/>
            </a:pPr>
            <a:endParaRPr lang="bg-BG" sz="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Осигуряване на играчки, към които децата проявяват интерес - динозаври, колички, мечета и т.н. Наличието на подобни играчки е много полезно, когато децата са разстроени от раздялата с родителите сутрин или при следобедния сън.</a:t>
            </a:r>
          </a:p>
          <a:p>
            <a:endParaRPr lang="bg-BG" sz="6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i="1" dirty="0" smtClean="0">
                <a:latin typeface="+mj-lt"/>
                <a:cs typeface="Times New Roman" panose="02020603050405020304" pitchFamily="18" charset="0"/>
              </a:rPr>
              <a:t>Пример:</a:t>
            </a:r>
            <a:r>
              <a:rPr lang="bg-BG" sz="2000" i="1" dirty="0" smtClean="0">
                <a:latin typeface="+mj-lt"/>
                <a:cs typeface="Times New Roman" panose="02020603050405020304" pitchFamily="18" charset="0"/>
              </a:rPr>
              <a:t> Детето плаче за мама, но учителката го моли да вземе Мечо от кукления кът: „Искаш ли Мечо да легне при теб и ти да му помогнеш да се успокои, защото и той е тъжен?“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323528" y="620688"/>
            <a:ext cx="8363272" cy="5688632"/>
          </a:xfrm>
        </p:spPr>
        <p:txBody>
          <a:bodyPr>
            <a:noAutofit/>
          </a:bodyPr>
          <a:lstStyle/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Настолни игри, които дават възможност за близък контакт между децата и екипна работа. По този начин те се наблюдават едно друго и възприемат нови модели на поведение и взаимоотношения. Това става под контрола на нас - учителите, защото целта е да се създаде усещане за общност у всички деца и те да се почувстват като част от едно цяло, заедно е другите. Подобно усещане създава добър психологически климат в групата и съответно спокойствие при по-тревожните деца.</a:t>
            </a:r>
          </a:p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Осигуряване на играчки, имитиращи домашна среда - кухня, куклена къща с различни стаи и т.н. Тези играчки напомнят на семейната среда и също действат успокояващо на децата. Особено, когато в играта има и роли - майка, татко, батко и т.н. Тук е важно да се обърне внимание и на любими предмети от дома, които децата искат да носят в детската градина. Добре е в първите месеци да имат възможност да го правят. Любимата кукла или възглавница карат детето да усеща връзката със семейството и улесняват адаптацията към новото място. В началото може да се носят всеки ден, след време през ден и така да се стигне до пълното им отпадане от ежедневието в детската градина, когато детето е готово за това.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412776"/>
            <a:ext cx="8229600" cy="4146451"/>
          </a:xfrm>
        </p:spPr>
        <p:txBody>
          <a:bodyPr>
            <a:noAutofit/>
          </a:bodyPr>
          <a:lstStyle/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Изготвянето на табла с правила съобразени с личностните особености на децата отново е свързано с индивидуалните родителски срещи и информацията получена от тях. Ако се очертава шумна група, в която децата говорят високо и търсят внимание чрез високия тон, то тогава правило в групата ще бъде „Говорим тихо“.</a:t>
            </a:r>
          </a:p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Добре е таблото да е предварително изработено и да дава възможност за въвеждане на нови правила в зависимост от динамиката, картинките да бъдат подбрани така, че да са ясни за всички и да бъде поставено така, че да е видно за всички.</a:t>
            </a:r>
          </a:p>
          <a:p>
            <a:pPr algn="just"/>
            <a:endParaRPr lang="bg-BG" sz="12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От казаното по-горе става ясно, че съществуват много добри педагогически практики, които са доказали своята ефективност за успешното адаптиране на децата в първа група в детската градина.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5936" y="4027333"/>
            <a:ext cx="5148064" cy="257403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772816"/>
            <a:ext cx="8229600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Ако учителите и родителите работим съвместно, с разбиране и уважение един към друг ще създадем много добра основа, на която детето да направи първите си стъпки в социализирането и адаптирането към новите условия. Това, което прави процесът успешен, е ефективната комуникация между участниците в него и балансирани взаимоотношения, в които фокусът е детето.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Добре дошли на днешния тренинг в група „Бонбончета“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g-BG" sz="2800" dirty="0" smtClean="0"/>
              <a:t>Той ще премине при следната програма:</a:t>
            </a:r>
          </a:p>
          <a:p>
            <a:pPr marL="914400" lvl="1" indent="-514350">
              <a:buFont typeface="+mj-lt"/>
              <a:buAutoNum type="arabicPeriod"/>
            </a:pPr>
            <a:r>
              <a:rPr lang="bg-BG" sz="2450" dirty="0" smtClean="0"/>
              <a:t>Пет неща, които искате да знаете</a:t>
            </a:r>
          </a:p>
          <a:p>
            <a:pPr marL="914400" lvl="1" indent="-514350">
              <a:buFont typeface="+mj-lt"/>
              <a:buAutoNum type="arabicPeriod"/>
            </a:pPr>
            <a:r>
              <a:rPr lang="bg-BG" sz="2450" dirty="0" smtClean="0"/>
              <a:t>Ролята на детската градина</a:t>
            </a:r>
          </a:p>
          <a:p>
            <a:pPr marL="914400" lvl="1" indent="-514350">
              <a:buFont typeface="+mj-lt"/>
              <a:buAutoNum type="arabicPeriod"/>
            </a:pPr>
            <a:r>
              <a:rPr lang="bg-BG" sz="2450" dirty="0" smtClean="0"/>
              <a:t>Насоки за адаптиране на децата към ДГ</a:t>
            </a:r>
          </a:p>
          <a:p>
            <a:pPr marL="914400" lvl="1" indent="-514350">
              <a:buFont typeface="+mj-lt"/>
              <a:buAutoNum type="arabicPeriod"/>
            </a:pPr>
            <a:r>
              <a:rPr lang="bg-BG" sz="2450" dirty="0" smtClean="0"/>
              <a:t>Експеримент с родителите „В обувките на моето дете“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-242900"/>
            <a:ext cx="9199418" cy="43154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616659"/>
            <a:ext cx="8229600" cy="85010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Насоки </a:t>
            </a:r>
            <a:r>
              <a:rPr lang="bg-BG" sz="3200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за адаптиране на децата към </a:t>
            </a: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ДГ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705298"/>
            <a:ext cx="8229600" cy="39256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000" dirty="0" smtClean="0">
                <a:cs typeface="Times New Roman" panose="02020603050405020304" pitchFamily="18" charset="0"/>
              </a:rPr>
              <a:t>Адаптирането </a:t>
            </a:r>
            <a:r>
              <a:rPr lang="bg-BG" sz="2000" dirty="0">
                <a:cs typeface="Times New Roman" panose="02020603050405020304" pitchFamily="18" charset="0"/>
              </a:rPr>
              <a:t>е строго индивидуален процес за всяко дете и за неговите родители. </a:t>
            </a:r>
            <a:r>
              <a:rPr lang="bg-BG" sz="2000" dirty="0" smtClean="0">
                <a:cs typeface="Times New Roman" panose="02020603050405020304" pitchFamily="18" charset="0"/>
              </a:rPr>
              <a:t>За някои </a:t>
            </a:r>
            <a:r>
              <a:rPr lang="bg-BG" sz="2000" dirty="0">
                <a:cs typeface="Times New Roman" panose="02020603050405020304" pitchFamily="18" charset="0"/>
              </a:rPr>
              <a:t>деца този период може да бъде 1 седмица, за други – 1 месец. Педагогът </a:t>
            </a:r>
            <a:r>
              <a:rPr lang="bg-BG" sz="2000" dirty="0" smtClean="0">
                <a:cs typeface="Times New Roman" panose="02020603050405020304" pitchFamily="18" charset="0"/>
              </a:rPr>
              <a:t>и родителите </a:t>
            </a:r>
            <a:r>
              <a:rPr lang="bg-BG" sz="2000" dirty="0">
                <a:cs typeface="Times New Roman" panose="02020603050405020304" pitchFamily="18" charset="0"/>
              </a:rPr>
              <a:t>трябва да имат търпение и да подпомагат детето в процеса на адаптация, </a:t>
            </a:r>
            <a:r>
              <a:rPr lang="bg-BG" sz="2000" dirty="0" smtClean="0">
                <a:cs typeface="Times New Roman" panose="02020603050405020304" pitchFamily="18" charset="0"/>
              </a:rPr>
              <a:t>за да </a:t>
            </a:r>
            <a:r>
              <a:rPr lang="bg-BG" sz="2000" dirty="0">
                <a:cs typeface="Times New Roman" panose="02020603050405020304" pitchFamily="18" charset="0"/>
              </a:rPr>
              <a:t>протече той възможно най-бързо и безболезнено</a:t>
            </a:r>
            <a:r>
              <a:rPr lang="bg-BG" sz="2000" dirty="0" smtClean="0">
                <a:cs typeface="Times New Roman" panose="02020603050405020304" pitchFamily="18" charset="0"/>
              </a:rPr>
              <a:t>.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13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>
                <a:cs typeface="Times New Roman" panose="02020603050405020304" pitchFamily="18" charset="0"/>
              </a:rPr>
              <a:t>Детското развитие преминава от общи към все по-диференцирани и </a:t>
            </a:r>
            <a:r>
              <a:rPr lang="bg-BG" sz="2000" dirty="0" smtClean="0">
                <a:cs typeface="Times New Roman" panose="02020603050405020304" pitchFamily="18" charset="0"/>
              </a:rPr>
              <a:t>самостоятелни прояви.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13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За педагозите е известно, че съществуват значителни разлики в адаптационния период при постъпването на децата в детско заведение.</a:t>
            </a: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Как ще протече адаптационния период до голяма степен зависи от особеностите на </a:t>
            </a:r>
            <a:r>
              <a:rPr lang="bg-BG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децата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bg-BG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620688"/>
            <a:ext cx="8229600" cy="85010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Насоки </a:t>
            </a:r>
            <a:r>
              <a:rPr lang="bg-BG" sz="3200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за адаптиране на децата към </a:t>
            </a: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ДГ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66181" y="1595933"/>
            <a:ext cx="8229600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Степените на адаптиране са три: лека, средна и тежка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bg-BG" sz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457200" algn="just"/>
            <a:r>
              <a:rPr lang="bg-BG" sz="2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Леката </a:t>
            </a:r>
            <a:r>
              <a:rPr lang="bg-BG" sz="2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степен </a:t>
            </a:r>
            <a:r>
              <a:rPr lang="bg-BG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 адаптация се осъществява бързо - за 1-2 седмици  „безболезнено“ за децата и персонала. Наблюдават се леко изразени прояви на раздразнителност; намалена речева активност; намаление на съня и апетита (супер апетит).</a:t>
            </a:r>
          </a:p>
          <a:p>
            <a:pPr marL="457200" algn="just"/>
            <a:r>
              <a:rPr lang="bg-BG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Средна степен</a:t>
            </a:r>
            <a:r>
              <a:rPr lang="bg-BG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на адаптация се изразява с по-засилени невротични прояви, с по-голяма продължителност (около 1 месец), може да се наблюдава и загуба на тегло</a:t>
            </a:r>
            <a:r>
              <a:rPr lang="bg-BG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457200" algn="just"/>
            <a:r>
              <a:rPr lang="bg-BG" sz="2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Тежка </a:t>
            </a:r>
            <a:r>
              <a:rPr lang="bg-BG" sz="2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степен</a:t>
            </a:r>
            <a:r>
              <a:rPr lang="bg-BG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на адаптацията се характеризира с по-тежка и продължителна клинична картина, доста по-трудно подаваща се на педагогически и педиатрични въздействия</a:t>
            </a:r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bg-BG" sz="20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bg-BG" sz="24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Интерактивни методи за адаптацията на децата  в първа група на детската градина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772816"/>
            <a:ext cx="8229600" cy="4205064"/>
          </a:xfrm>
        </p:spPr>
        <p:txBody>
          <a:bodyPr/>
          <a:lstStyle/>
          <a:p>
            <a:pPr algn="just"/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Използването на интерактивни методи и средства повлиява благоприятно адаптирането на децата при постъпването им в детско заведение.</a:t>
            </a:r>
          </a:p>
          <a:p>
            <a:pPr algn="just"/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Интерактивните методи изискват партньорски взаимоотношения и диалогов вид комуникация между децата в малката група и между всички участници в дейността.</a:t>
            </a:r>
          </a:p>
          <a:p>
            <a:pPr algn="just"/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Използването на интерактивни форми, методи и средства спомага за преодоляване на бариерите в общуването, стимулира мисленето и обменянето на идеи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 детската група даваме възможност на всяко дете за изява. Улесняваме адаптирането на децата към новата ситуация. Използваме наблюдението като основен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метод.</a:t>
            </a:r>
            <a:endParaRPr lang="bg-BG" dirty="0">
              <a:latin typeface="+mj-lt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631229"/>
            <a:ext cx="8291264" cy="4525963"/>
          </a:xfrm>
        </p:spPr>
        <p:txBody>
          <a:bodyPr>
            <a:noAutofit/>
          </a:bodyPr>
          <a:lstStyle/>
          <a:p>
            <a:pPr algn="just"/>
            <a:r>
              <a:rPr lang="bg-BG" sz="19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Обект на наблюдението е поведението на децата в дневния режим. </a:t>
            </a:r>
          </a:p>
          <a:p>
            <a:pPr algn="just">
              <a:lnSpc>
                <a:spcPct val="110000"/>
              </a:lnSpc>
            </a:pPr>
            <a:r>
              <a:rPr lang="bg-BG" sz="19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Дневният режим е важно условие за реализиране на безболезнената адаптация на децата в първа група на детската градина; данните относно самообслужването показват повече умения и навици у децата,  посещавали детска ясла, в сравнение с идващите от вкъщи; относно храненето - децата посещаващи детска ясла имат повече умения и навици за хранене.</a:t>
            </a:r>
          </a:p>
          <a:p>
            <a:pPr algn="just">
              <a:lnSpc>
                <a:spcPct val="110000"/>
              </a:lnSpc>
            </a:pPr>
            <a:r>
              <a:rPr lang="bg-BG" sz="19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Ефективен метод и необходимо условие, осигуряващо успешната адаптация на децата в нова да намери своето място в групата. В началото е добре ние да  му помогнем като го насочваме и създаваме условия за сближаване с едно или повече деца от групата. По пътя на интересни и радостни преживявания, при разговори, разглеждане, играене с тях, да създадат и установят добри отношения между тях. Чрез участието му в игрите детето се приобщава към играещите, </a:t>
            </a:r>
            <a:r>
              <a:rPr lang="bg-BG" sz="19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действа </a:t>
            </a:r>
            <a:r>
              <a:rPr lang="bg-BG" sz="19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 определен начин, установява връзка с другите деца. Така в играта детето по лек и естествен начин се научава да се подчинява на правилата, да изпълнява изискванията към него</a:t>
            </a:r>
            <a:r>
              <a:rPr lang="ru-RU" sz="19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bg-BG" sz="1900" dirty="0">
              <a:latin typeface="+mj-lt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 детската градина се използват само някои от интерактивните методи, но те способстват за развитие на комуникативните способности у децата и за тяхната екипна активност в отделните дейности. Интерактивните методи дават възможност за личностно развитие на основата на съпреживяването, взаимодействието, диалога, анализа и вземането на решения по определен проблем. Интерактивните методи ни поставят нас педагозите и децата в ситуации на постоянно обсъждане, изразяване на собствено мнение, способности, индивидуален стил.</a:t>
            </a:r>
          </a:p>
          <a:p>
            <a:pPr marL="0" indent="0" algn="just">
              <a:buNone/>
            </a:pPr>
            <a:endParaRPr lang="bg-BG" sz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 помощта на интерактивните методи децата осъзнават, че не се отличават само по външен вид, а имат и различни възприятия, мисли, чувства и именно затова е толкова ценно да си взаимодействаме и да се опознаваме</a:t>
            </a:r>
            <a:r>
              <a:rPr lang="bg-BG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bg-BG" dirty="0">
              <a:latin typeface="+mj-lt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2123728" y="-6364088"/>
            <a:ext cx="516632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родителите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Заглавие 6"/>
          <p:cNvSpPr>
            <a:spLocks noGrp="1" noEditPoints="1"/>
          </p:cNvSpPr>
          <p:nvPr>
            <p:ph type="title"/>
          </p:nvPr>
        </p:nvSpPr>
        <p:spPr>
          <a:xfrm>
            <a:off x="683568" y="496652"/>
            <a:ext cx="7776864" cy="108012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bg-BG" sz="30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Няколко правила и препоръки за значимите за детето възрастни /родителите/</a:t>
            </a:r>
            <a:endParaRPr lang="bg-BG" sz="3000" dirty="0"/>
          </a:p>
        </p:txBody>
      </p:sp>
      <p:sp>
        <p:nvSpPr>
          <p:cNvPr id="8" name="Контейнер за съдържание 7"/>
          <p:cNvSpPr>
            <a:spLocks noGrp="1" noEditPoints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Подготовката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за раздялата да започва вкъщи. На детето може да му се говори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за това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, че то отива на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детска градина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, а родителите – на работа.</a:t>
            </a:r>
          </a:p>
          <a:p>
            <a:pPr algn="just">
              <a:lnSpc>
                <a:spcPct val="120000"/>
              </a:lnSpc>
            </a:pP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Родителите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трябва да използват любимата играчка, с която детето говори и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се чувства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сигурно.</a:t>
            </a:r>
          </a:p>
          <a:p>
            <a:pPr algn="just">
              <a:lnSpc>
                <a:spcPct val="120000"/>
              </a:lnSpc>
            </a:pP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Спокойният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родител води до себе си спокойно дете. Желателно е сутрин то да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бъде водено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от родителя, който е готов да се раздели с него нежно, спокойно, но твърдо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и бързо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Раздялата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в детската градина трябва да бъде кратка и насърчаваща детето.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Най-добре е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родителят сам да помисли за своя ритуал при раздяла. Вероятно детето също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ще подскаже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какъв да бъде: въздушна целувка, съпроводена с думите „до скоро“,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гушкане и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целуване, махане с ръка, съпроводено с „до скоро“. Ритуалът ще </a:t>
            </a:r>
            <a:r>
              <a:rPr lang="bg-BG" sz="8000" dirty="0" smtClean="0">
                <a:latin typeface="+mj-lt"/>
                <a:cs typeface="Times New Roman" panose="02020603050405020304" pitchFamily="18" charset="0"/>
              </a:rPr>
              <a:t>направи родителя по-уверен </a:t>
            </a:r>
            <a:r>
              <a:rPr lang="bg-BG" sz="8000" dirty="0">
                <a:latin typeface="+mj-lt"/>
                <a:cs typeface="Times New Roman" panose="02020603050405020304" pitchFamily="18" charset="0"/>
              </a:rPr>
              <a:t>и тази увереност ще се предава и на детето.</a:t>
            </a:r>
          </a:p>
          <a:p>
            <a:pPr algn="just">
              <a:lnSpc>
                <a:spcPct val="120000"/>
              </a:lnSpc>
            </a:pPr>
            <a:endParaRPr lang="bg-BG" dirty="0">
              <a:latin typeface="+mj-lt"/>
            </a:endParaRPr>
          </a:p>
        </p:txBody>
      </p:sp>
      <p:sp>
        <p:nvSpPr>
          <p:cNvPr id="5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67544" y="836712"/>
            <a:ext cx="8229600" cy="4886003"/>
          </a:xfrm>
        </p:spPr>
        <p:txBody>
          <a:bodyPr>
            <a:noAutofit/>
          </a:bodyPr>
          <a:lstStyle/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Много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важни са емоциите на родителя при раздялата. Колкото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по-плах 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нерешителен е родителят, толкова по-тревожно ще бъде детето. </a:t>
            </a:r>
            <a:endParaRPr lang="bg-BG" sz="2000" dirty="0">
              <a:latin typeface="+mj-lt"/>
            </a:endParaRPr>
          </a:p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Не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трябва да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се тревожи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, когато детето плаче. Плачът подпомага нервната система да не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се превъзбужда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На детето трябва да бъде обяснено след кое събитие от деня родителят ще го вземе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. След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като се наобядва или след като се наспи. Така то няма да е тревожно кога и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дали ще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го вземат, а ще очаква събитието.</a:t>
            </a:r>
          </a:p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Не променяйте правилата, които сте въвели при раздяла. Детето има нужда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от твърди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граници и правила, за да се адаптира бързо. По този начин то се чувства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сигурно 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спокойно.</a:t>
            </a:r>
          </a:p>
          <a:p>
            <a:pPr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Направете родителска група за подкрепа между майките, готови да споделят.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Когато те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обменят помежду си какво от това, което правят, помага на детето им, всяка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майка ще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научи още доста работещи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стратегии.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6241" y="3933056"/>
            <a:ext cx="2370559" cy="2370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4060279"/>
            <a:ext cx="2249041" cy="2249041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052736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latin typeface="+mj-lt"/>
                <a:cs typeface="Times New Roman" panose="02020603050405020304" pitchFamily="18" charset="0"/>
              </a:rPr>
              <a:t>Напълно забранени за използване от възрастните са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200" dirty="0" smtClean="0">
              <a:latin typeface="+mj-lt"/>
              <a:cs typeface="Times New Roman" panose="02020603050405020304" pitchFamily="18" charset="0"/>
            </a:endParaRPr>
          </a:p>
          <a:p>
            <a:pPr marL="514350"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Упреците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към детето – поради незавършен процес на адаптиране;</a:t>
            </a:r>
          </a:p>
          <a:p>
            <a:pPr marL="514350"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Наказанията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и насилието върху детето, което тъгува, плаче или е агресивно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–поради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незавършен процес на адаптиране;</a:t>
            </a:r>
          </a:p>
          <a:p>
            <a:pPr marL="514350"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Лъжата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на възрастните към детето при раздяла в детската градина.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Например „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Влез вътре, аз отивам до … и ще се върна“ и др.</a:t>
            </a:r>
          </a:p>
          <a:p>
            <a:pPr marL="514350" algn="just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Грубо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отношение, обиди и използване на висок тон към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детето. 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Симптомите </a:t>
            </a:r>
            <a:r>
              <a:rPr lang="bg-BG" sz="3200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за адаптираното дете са</a:t>
            </a: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: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960240"/>
            <a:ext cx="8229600" cy="3196952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Детето се разделя самостоятелно и в добро настроение с родителя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родителите, възрастните.</a:t>
            </a:r>
          </a:p>
          <a:p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По време на престоя в детската градина детето е спокойно. Може често да задава въпроси на госпожата – „кога и дали“ ще го вземат от градинката, но това са въпроси, с които то очаква да бъде потвърдена неговата сигурност. </a:t>
            </a:r>
          </a:p>
          <a:p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По време на занимания и игри разказва спокойно за своите родители. </a:t>
            </a:r>
          </a:p>
          <a:p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При тръгване от детската градина разказва с удоволствие какво се е случило.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87710" y="508323"/>
            <a:ext cx="8229600" cy="1080120"/>
          </a:xfrm>
        </p:spPr>
        <p:txBody>
          <a:bodyPr>
            <a:noAutofit/>
          </a:bodyPr>
          <a:lstStyle/>
          <a:p>
            <a:r>
              <a:rPr lang="bg-BG" sz="3200" dirty="0" smtClean="0">
                <a:cs typeface="Times New Roman" panose="02020603050405020304" pitchFamily="18" charset="0"/>
              </a:rPr>
              <a:t>Етапи на игровия процес, спомагащ за безболезнената адаптация на детето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700808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bg-BG" sz="2000" b="1" dirty="0" smtClean="0">
                <a:latin typeface="+mj-lt"/>
                <a:cs typeface="Times New Roman" panose="02020603050405020304" pitchFamily="18" charset="0"/>
              </a:rPr>
              <a:t>Първи</a:t>
            </a:r>
            <a:r>
              <a:rPr lang="bg-BG" sz="2000" b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 Детето играе само (липсва взаимодействие), почти не забелязва другите.</a:t>
            </a:r>
          </a:p>
          <a:p>
            <a:pPr algn="just">
              <a:lnSpc>
                <a:spcPct val="110000"/>
              </a:lnSpc>
            </a:pPr>
            <a:r>
              <a:rPr lang="bg-BG" sz="2000" b="1" dirty="0">
                <a:latin typeface="+mj-lt"/>
                <a:cs typeface="Times New Roman" panose="02020603050405020304" pitchFamily="18" charset="0"/>
              </a:rPr>
              <a:t>Втори: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Игра-наблюдение – детето наблюдава действията на възрастните и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връстниците 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ги наподобява.</a:t>
            </a:r>
          </a:p>
          <a:p>
            <a:pPr algn="just">
              <a:lnSpc>
                <a:spcPct val="110000"/>
              </a:lnSpc>
            </a:pPr>
            <a:r>
              <a:rPr lang="bg-BG" sz="2000" b="1" dirty="0">
                <a:latin typeface="+mj-lt"/>
                <a:cs typeface="Times New Roman" panose="02020603050405020304" pitchFamily="18" charset="0"/>
              </a:rPr>
              <a:t>Трети: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 Паралелна игра – децата играят едно до друго, използват почти едни и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същи играчки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и игрови материали, но не се опитват да си взаимодействат едно с друго.</a:t>
            </a:r>
          </a:p>
          <a:p>
            <a:pPr algn="just">
              <a:lnSpc>
                <a:spcPct val="110000"/>
              </a:lnSpc>
            </a:pPr>
            <a:r>
              <a:rPr lang="bg-BG" sz="2000" b="1" dirty="0">
                <a:latin typeface="+mj-lt"/>
                <a:cs typeface="Times New Roman" panose="02020603050405020304" pitchFamily="18" charset="0"/>
              </a:rPr>
              <a:t>Четвърти: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 Асоциативна игра – действайки с играчките, децата от време на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време влизат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във връзка, разменят материали, извършват някои действия заедно, но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липсва стремеж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към координиране на взаимодействията по посока на общи епизоди,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сюжети или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цели.</a:t>
            </a:r>
          </a:p>
          <a:p>
            <a:pPr algn="just">
              <a:lnSpc>
                <a:spcPct val="110000"/>
              </a:lnSpc>
            </a:pPr>
            <a:r>
              <a:rPr lang="bg-BG" sz="2000" b="1" dirty="0">
                <a:latin typeface="+mj-lt"/>
                <a:cs typeface="Times New Roman" panose="02020603050405020304" pitchFamily="18" charset="0"/>
              </a:rPr>
              <a:t>Пети: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 Съвместна игра – през цялото време на играта децата осъществяват общ замисъл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, постепенно 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зараждащ се от отделни епизоди, в които има допълващи се роли: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майка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-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дете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продавач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-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купувач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лекар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-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пациент</a:t>
            </a:r>
            <a:r>
              <a:rPr lang="bg-BG" sz="20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64" r="2164"/>
          <a:stretch/>
        </p:blipFill>
        <p:spPr>
          <a:xfrm>
            <a:off x="1331640" y="822348"/>
            <a:ext cx="6480720" cy="486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ов контейнер 3"/>
          <p:cNvSpPr>
            <a:spLocks noGrp="1" noEditPoints="1"/>
          </p:cNvSpPr>
          <p:nvPr>
            <p:ph type="body" sz="half" idx="2"/>
          </p:nvPr>
        </p:nvSpPr>
        <p:spPr>
          <a:xfrm>
            <a:off x="1835696" y="5799386"/>
            <a:ext cx="5486400" cy="509934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Екипът и децата на група „Бонбончета"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Контейнер за картина 4"/>
          <p:cNvPicPr>
            <a:picLocks noChangeAspect="1"/>
          </p:cNvPicPr>
          <p:nvPr/>
        </p:nvPicPr>
        <p:blipFill>
          <a:blip r:embed="rId3"/>
          <a:srcRect l="2164" r="2164"/>
          <a:stretch/>
        </p:blipFill>
        <p:spPr>
          <a:xfrm>
            <a:off x="1259632" y="904731"/>
            <a:ext cx="6480720" cy="486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ов контейнер 3"/>
          <p:cNvSpPr txBox="1">
            <a:spLocks noEditPoints="1"/>
          </p:cNvSpPr>
          <p:nvPr/>
        </p:nvSpPr>
        <p:spPr>
          <a:xfrm>
            <a:off x="1763688" y="5881769"/>
            <a:ext cx="5486400" cy="50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000" smtClean="0">
                <a:latin typeface="+mj-lt"/>
                <a:cs typeface="Times New Roman" panose="02020603050405020304" pitchFamily="18" charset="0"/>
              </a:rPr>
              <a:t>Екипът и децата на група „Бонбончета"</a:t>
            </a:r>
            <a:endParaRPr lang="bg-BG" sz="2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86210" y="2708920"/>
            <a:ext cx="6722294" cy="4145939"/>
          </a:xfrm>
          <a:prstGeom prst="rect">
            <a:avLst/>
          </a:prstGeom>
        </p:spPr>
      </p:pic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47253" y="764704"/>
            <a:ext cx="8229600" cy="1296144"/>
          </a:xfrm>
        </p:spPr>
        <p:txBody>
          <a:bodyPr>
            <a:normAutofit/>
          </a:bodyPr>
          <a:lstStyle/>
          <a:p>
            <a:r>
              <a:rPr lang="bg-BG" sz="3200" dirty="0" smtClean="0">
                <a:cs typeface="Times New Roman" panose="02020603050405020304" pitchFamily="18" charset="0"/>
              </a:rPr>
              <a:t>Съгласни ли сте с тези препоръки или има да добавите други към тях?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199" y="2094756"/>
            <a:ext cx="8219653" cy="20543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Посещавайте родителските срещи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- </a:t>
            </a: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срещите се правят, за да си поговорите с нас-учителките и с другите родители и да вземате общи решения. Колкото по-открити и ясни са взаимоотношенията между нас, толкова по-спокойни ще са децата.</a:t>
            </a:r>
            <a:endParaRPr lang="bg-BG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Контейнер за съдържание 2"/>
          <p:cNvSpPr txBox="1">
            <a:spLocks noEditPoints="1"/>
          </p:cNvSpPr>
          <p:nvPr/>
        </p:nvSpPr>
        <p:spPr>
          <a:xfrm>
            <a:off x="462173" y="3501008"/>
            <a:ext cx="6486091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bg-BG" sz="2000" dirty="0" smtClean="0">
                <a:latin typeface="+mj-lt"/>
                <a:cs typeface="Times New Roman" panose="02020603050405020304" pitchFamily="18" charset="0"/>
              </a:rPr>
              <a:t>Включвайте се, колкото Ви е възможно в живота на групата и мероприятията на детската градина</a:t>
            </a:r>
            <a:r>
              <a:rPr lang="bg-BG" sz="2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bg-BG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692696"/>
            <a:ext cx="8229600" cy="854374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bg-BG" sz="3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Експеримент за родители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6772" y="2183070"/>
            <a:ext cx="7190456" cy="3982234"/>
          </a:xfrm>
          <a:prstGeom prst="rect">
            <a:avLst/>
          </a:prstGeom>
        </p:spPr>
      </p:pic>
      <p:sp>
        <p:nvSpPr>
          <p:cNvPr id="5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89595" y="1877160"/>
            <a:ext cx="6059016" cy="5437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bg-BG" sz="2400" i="1" dirty="0" smtClean="0"/>
              <a:t>„Как да влезем в обувките на моето дете“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Вземете празен лист и моливи</a:t>
            </a:r>
            <a:endParaRPr lang="bg-BG" sz="3200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640" y="1921052"/>
            <a:ext cx="6480720" cy="431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77647"/>
            <a:ext cx="9144000" cy="6102706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 rot="912152">
            <a:off x="2666036" y="2354511"/>
            <a:ext cx="5893132" cy="27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+mj-lt"/>
                <a:cs typeface="Times New Roman" panose="02020603050405020304" pitchFamily="18" charset="0"/>
              </a:rPr>
              <a:t>След което хванете молива с дясната или лявата ръка (в зависимост от това дали сте левичар или десничар)</a:t>
            </a:r>
            <a:endParaRPr lang="bg-BG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А сега се постарайте да нарисувате къщичка</a:t>
            </a:r>
            <a:endParaRPr lang="bg-BG" sz="3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4639" y="1888764"/>
            <a:ext cx="7474722" cy="4204532"/>
          </a:xfrm>
          <a:prstGeom prst="rect">
            <a:avLst/>
          </a:prstGeom>
        </p:spPr>
      </p:pic>
      <p:sp>
        <p:nvSpPr>
          <p:cNvPr id="5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Опитайте се да я оцветите без да излизате от очертанията</a:t>
            </a:r>
            <a:endParaRPr lang="bg-BG" sz="3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14726" y="2060848"/>
            <a:ext cx="631454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cess Flow 3"/>
          <p:cNvSpPr/>
          <p:nvPr/>
        </p:nvSpPr>
        <p:spPr>
          <a:xfrm>
            <a:off x="0" y="-47625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980728"/>
            <a:ext cx="8229600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/>
              <a:t>Вашата рисунка трябва да бъде надписана и е време да напишете под нея вашите имена, също както Вашите деца го правят в детската градина.</a:t>
            </a:r>
          </a:p>
          <a:p>
            <a:pPr marL="0" indent="0" algn="just">
              <a:buNone/>
            </a:pPr>
            <a:endParaRPr lang="bg-BG" sz="1200" dirty="0" smtClean="0"/>
          </a:p>
          <a:p>
            <a:pPr marL="0" indent="0" algn="just">
              <a:buNone/>
            </a:pPr>
            <a:r>
              <a:rPr lang="bg-BG" sz="2000" dirty="0"/>
              <a:t>Ако сте изпълнили всички указания е напълно възможно да се забавлявате на разкривения си почерк и да опитвате да напишете името си отново, но с повече старание. Вероятно се справяте бавно и стискате молива много по-силно, отколкото ако пишехте с другата ръка. Може да усещате ръката си схваната и уморена.</a:t>
            </a:r>
          </a:p>
          <a:p>
            <a:pPr marL="0" indent="0" algn="just">
              <a:buNone/>
            </a:pPr>
            <a:endParaRPr lang="bg-BG" sz="1200" dirty="0"/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</a:rPr>
              <a:t>Това е упражнение за фината </a:t>
            </a:r>
            <a:r>
              <a:rPr lang="bg-BG" sz="2000" dirty="0" err="1">
                <a:solidFill>
                  <a:prstClr val="black"/>
                </a:solidFill>
              </a:rPr>
              <a:t>моторика</a:t>
            </a:r>
            <a:r>
              <a:rPr lang="bg-BG" sz="2000" dirty="0">
                <a:solidFill>
                  <a:prstClr val="black"/>
                </a:solidFill>
              </a:rPr>
              <a:t>, която децата развиват през целия си престой в детската градина. Тя е в играта, конструирането, моделирането, апликирането, </a:t>
            </a:r>
            <a:r>
              <a:rPr lang="bg-BG" sz="2000" dirty="0" smtClean="0">
                <a:solidFill>
                  <a:prstClr val="black"/>
                </a:solidFill>
              </a:rPr>
              <a:t>рисуването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bg-BG" sz="2000" dirty="0" smtClean="0">
                <a:solidFill>
                  <a:prstClr val="black"/>
                </a:solidFill>
              </a:rPr>
              <a:t>и др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bg-BG" sz="20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bg-BG" sz="12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</a:rPr>
              <a:t>Постепенно детската ръчичка става все по-точна, уверена и устойчива на продължителни упражнения</a:t>
            </a:r>
            <a:r>
              <a:rPr lang="bg-BG" sz="2000" dirty="0" smtClean="0">
                <a:solidFill>
                  <a:prstClr val="black"/>
                </a:solidFill>
              </a:rPr>
              <a:t>.</a:t>
            </a:r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 noEditPoints="1"/>
          </p:cNvSpPr>
          <p:nvPr>
            <p:ph type="subTitle" idx="1"/>
          </p:nvPr>
        </p:nvSpPr>
        <p:spPr>
          <a:xfrm>
            <a:off x="1331640" y="5589240"/>
            <a:ext cx="6400800" cy="622920"/>
          </a:xfrm>
          <a:prstGeom prst="rect">
            <a:avLst/>
          </a:prstGeom>
        </p:spPr>
        <p:txBody>
          <a:bodyPr/>
          <a:lstStyle/>
          <a:p>
            <a:r>
              <a:rPr lang="bg-BG" sz="2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Успех </a:t>
            </a:r>
            <a:r>
              <a:rPr lang="bg-BG" sz="28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 всички </a:t>
            </a:r>
            <a:r>
              <a:rPr lang="bg-BG" sz="2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деца</a:t>
            </a:r>
            <a:r>
              <a:rPr lang="bg-BG" sz="28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1" y="620688"/>
            <a:ext cx="8229600" cy="51125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000" dirty="0" smtClean="0">
                <a:solidFill>
                  <a:schemeClr val="tx1"/>
                </a:solidFill>
                <a:latin typeface="+mj-lt"/>
              </a:rPr>
              <a:t>Важно е да поощряваме малките стъпки, с които напредват децата, и да сме снизходителни към грешките им.</a:t>
            </a:r>
          </a:p>
          <a:p>
            <a:pPr marL="0" indent="0" algn="just">
              <a:buNone/>
            </a:pPr>
            <a:endParaRPr lang="bg-BG" sz="8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bg-BG" sz="2000" dirty="0" smtClean="0">
                <a:solidFill>
                  <a:schemeClr val="tx1"/>
                </a:solidFill>
                <a:latin typeface="+mj-lt"/>
              </a:rPr>
              <a:t>Представете си, че сега започвате да учите нов език, като китайския например, или пък някоя друга писменост.</a:t>
            </a:r>
          </a:p>
          <a:p>
            <a:pPr marL="0" indent="0" algn="just">
              <a:buNone/>
            </a:pPr>
            <a:endParaRPr lang="bg-BG" sz="8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bg-BG" sz="2000" dirty="0" smtClean="0">
                <a:solidFill>
                  <a:schemeClr val="tx1"/>
                </a:solidFill>
                <a:latin typeface="+mj-lt"/>
              </a:rPr>
              <a:t>Ще ви бъде ли трудно?</a:t>
            </a:r>
          </a:p>
          <a:p>
            <a:pPr marL="0" indent="0" algn="just">
              <a:buNone/>
            </a:pPr>
            <a:endParaRPr lang="bg-BG" sz="8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bg-BG" sz="2000" dirty="0" smtClean="0">
                <a:solidFill>
                  <a:schemeClr val="tx1"/>
                </a:solidFill>
                <a:latin typeface="+mj-lt"/>
              </a:rPr>
              <a:t>Ще допускате ли грешки?</a:t>
            </a:r>
          </a:p>
          <a:p>
            <a:pPr marL="0" indent="0" algn="just">
              <a:buNone/>
            </a:pPr>
            <a:endParaRPr lang="bg-BG" sz="800" dirty="0" smtClean="0">
              <a:latin typeface="+mj-lt"/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Разбира се, че ще ви е трудно</a:t>
            </a:r>
            <a:r>
              <a:rPr lang="bg-BG" sz="20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indent="0" algn="just">
              <a:buNone/>
            </a:pPr>
            <a:endParaRPr lang="bg-BG" sz="800" dirty="0" smtClean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</a:rPr>
              <a:t>Също толкова трудно, колкото е на децата Ви, по време на педагогическа ситуация.</a:t>
            </a:r>
          </a:p>
          <a:p>
            <a:pPr marL="0" indent="0" algn="just">
              <a:buNone/>
            </a:pPr>
            <a:endParaRPr lang="bg-BG" sz="800" dirty="0">
              <a:solidFill>
                <a:prstClr val="black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</a:rPr>
              <a:t>Няма нищо страшно в това да грешат.</a:t>
            </a:r>
          </a:p>
          <a:p>
            <a:pPr marL="0" indent="0" algn="just">
              <a:buNone/>
            </a:pPr>
            <a:endParaRPr lang="bg-BG" sz="800" dirty="0">
              <a:solidFill>
                <a:prstClr val="black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</a:rPr>
              <a:t>Днес ще грешат много, утре по-малко и един ден ще се справят чудесно.</a:t>
            </a:r>
          </a:p>
          <a:p>
            <a:pPr marL="0" indent="0" algn="just">
              <a:buNone/>
            </a:pPr>
            <a:r>
              <a:rPr lang="bg-BG" sz="2000" dirty="0">
                <a:solidFill>
                  <a:prstClr val="black"/>
                </a:solidFill>
                <a:latin typeface="+mj-lt"/>
              </a:rPr>
              <a:t>Не безгрешно, безгрешни няма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!</a:t>
            </a:r>
            <a:endParaRPr lang="bg-BG" sz="28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rocess Flow 3"/>
          <p:cNvSpPr/>
          <p:nvPr/>
        </p:nvSpPr>
        <p:spPr>
          <a:xfrm>
            <a:off x="0" y="-4572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2" y="-3526206"/>
            <a:ext cx="9217022" cy="10483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765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bg-BG" sz="3200" dirty="0"/>
              <a:t>Благодаря за вниманието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752328"/>
            <a:ext cx="5112568" cy="3340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i="1" dirty="0" smtClean="0"/>
              <a:t>Изготвил:</a:t>
            </a:r>
          </a:p>
          <a:p>
            <a:pPr marL="0" indent="0" algn="ctr">
              <a:buNone/>
            </a:pPr>
            <a:r>
              <a:rPr lang="bg-BG" sz="2400" dirty="0" smtClean="0"/>
              <a:t>гл. учител Антоанета Маджурова</a:t>
            </a:r>
          </a:p>
        </p:txBody>
      </p:sp>
    </p:spTree>
    <p:extLst>
      <p:ext uri="{BB962C8B-B14F-4D97-AF65-F5344CB8AC3E}">
        <p14:creationId xmlns:p14="http://schemas.microsoft.com/office/powerpoint/2010/main" val="19697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57200" y="840224"/>
            <a:ext cx="8229600" cy="994122"/>
          </a:xfrm>
        </p:spPr>
        <p:txBody>
          <a:bodyPr>
            <a:normAutofit/>
          </a:bodyPr>
          <a:lstStyle/>
          <a:p>
            <a:r>
              <a:rPr lang="bg-BG" sz="3200" dirty="0" smtClean="0">
                <a:cs typeface="Times New Roman" panose="02020603050405020304" pitchFamily="18" charset="0"/>
              </a:rPr>
              <a:t>Пет неща, които искате да знаете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2132856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Знаем, какво правим!</a:t>
            </a:r>
          </a:p>
          <a:p>
            <a:pPr marL="457200" lvl="1" indent="0" algn="just">
              <a:lnSpc>
                <a:spcPct val="115000"/>
              </a:lnSpc>
              <a:buNone/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 algn="just">
              <a:lnSpc>
                <a:spcPct val="115000"/>
              </a:lnSpc>
              <a:buNone/>
            </a:pP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детската градина всичко е цветно, красиво и подредено, а възпитателите са невероятно приветливи и разбиращи всеки един родител. Това на повечето майки и татковци в началото им изглежда доста подозрително и се чудят дали е истина. Затова ще се опитаме да Ви успокоим – всички учители са завършили минимум бакалавърска степен, която им позволява да практикуват професията си и да направят всичко с много обич към децата. И най-важното – ако забележим нещо притеснително около детето ви, задължително ще Ви съобщим своевременно.</a:t>
            </a:r>
            <a:endParaRPr lang="bg-BG" sz="2286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26875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Детето ви слуша!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Децата слушат внимателно и запомнят какво става около тях. Дали ще се скарате с продавачката в магазина, ще кажете благодаря на касиера в банката или просто ще се възмутите от шофьора, който е спрял на пешеходната пътека – детето ще ви слуша внимателно и ще запомни всичко това. Така че изобщо не се притеснявайте дали ще се справи със задачите в детската градина.</a:t>
            </a:r>
            <a:endParaRPr lang="bg-B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12474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bg-BG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Обещаваме да вярваме на половината от нещата, които детето говори за Вас, ако Вие обещавате да вярвате на половината от нещата, които то говори за детската градина.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Децата между 3 и 6 г. възраст са фантастични разказвачи. Тъй като има неща, които на разбират докрай или пък изобщо не са им известни, те с радост попълват празнините на своя разказ с измишльотини. Така че не се притеснявайте, ако чуете, че посред бял ден са влезли прилепи в стаята и изведнъж всички деца са се събудили.</a:t>
            </a:r>
            <a:endParaRPr lang="bg-B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19675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Детето Ви не е перфектно!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не би трябвало. Децата между 3 и 6 г. са странни същества. Те понякога ядат лепило, ближат приятелите и или забравят да отидат до тоалетната. Също така удрят, крещят и казват грозни думи. Ние като учители/възпитатели разбираме, че тези неща не са правилни, но също така знаем, че това не е края на света. И, родители, молим Ви, не се чувствайте длъжни да се извинявате всеки път, когато детето ви излезе извън границите на приетото.</a:t>
            </a:r>
            <a:endParaRPr lang="bg-B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Всички сме заедно в този процес!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Да, точно така! Когато възпитаваме детето Ви, ние не го атакуваме. Когато Ви даваме съвет, не Ви съдим. Учителите са учители поради една проста причина: Ние обичаме децата. Ние обичаме Вашите деца. И обичаме да знаем, че те ще научат всичко, което е по силите им, и това, от което имат нужда.</a:t>
            </a:r>
            <a:endParaRPr lang="bg-B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500608" y="692696"/>
            <a:ext cx="8229600" cy="432048"/>
          </a:xfrm>
        </p:spPr>
        <p:txBody>
          <a:bodyPr>
            <a:noAutofit/>
          </a:bodyPr>
          <a:lstStyle/>
          <a:p>
            <a:r>
              <a:rPr lang="bg-BG" sz="3200" dirty="0" smtClean="0">
                <a:cs typeface="Times New Roman" panose="02020603050405020304" pitchFamily="18" charset="0"/>
              </a:rPr>
              <a:t>Ролята на детската градина</a:t>
            </a:r>
            <a:endParaRPr lang="bg-BG" sz="3200" dirty="0"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idx="1"/>
          </p:nvPr>
        </p:nvSpPr>
        <p:spPr>
          <a:xfrm>
            <a:off x="410344" y="1412776"/>
            <a:ext cx="8410128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+mj-lt"/>
                <a:cs typeface="Times New Roman" panose="02020603050405020304" pitchFamily="18" charset="0"/>
              </a:rPr>
              <a:t>Тръгване на детска градина</a:t>
            </a: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5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Тръгването на детска градина е повратен момент както в развитието на детето, така и в отношенията ви с него. Рожбата ви, която в много случаи дотогава не се е отделяла от вас, дори за 2 часа и с която сте били в непрекъснато общуване от часа на раждането й, сега трябва да се научи да се справя сама целия дълъг ден и да намери мястото си в група, съставена от други деца с често съвсем различни характери. За вас пък сигурно ще е също толкова трудно да приемете, че не знаете какво прави детето ви всяка минута от деня и че е предоставено на грижата на други хора, без да можете да му се притечете на помощ във всеки един момент.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5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А дали наистина всичко е толкова сложно, колкото изглежда? И има ли начин да се направи по-лесно и за вас, и за детето, така, че да сте сигурни, че детската градина е правилното решение и за двама ви?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5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800" dirty="0" smtClean="0">
                <a:latin typeface="+mj-lt"/>
                <a:cs typeface="Times New Roman" panose="02020603050405020304" pitchFamily="18" charset="0"/>
              </a:rPr>
              <a:t>Първото нещо, което трябва да направите, е да обмислите много добре нещата – неминуемо ще си задавате въпросите “Дали не е рано?”, ”Дали ще свикне?”, ”Дали няма да боледува много?”, ”Дали все пак не е по-добре да го гледа баба му?”.</a:t>
            </a:r>
          </a:p>
        </p:txBody>
      </p:sp>
      <p:sp>
        <p:nvSpPr>
          <p:cNvPr id="4" name="Process Flow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Flow 3"/>
          <p:cNvSpPr/>
          <p:nvPr/>
        </p:nvSpPr>
        <p:spPr>
          <a:xfrm>
            <a:off x="0" y="6381328"/>
            <a:ext cx="9144000" cy="47667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3673</Words>
  <Application>Microsoft Office PowerPoint</Application>
  <PresentationFormat>Презентация на цял екран (4:3)</PresentationFormat>
  <Paragraphs>189</Paragraphs>
  <Slides>38</Slides>
  <Notes>37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тема</vt:lpstr>
      <vt:lpstr>Custom Design</vt:lpstr>
      <vt:lpstr>Дистанционен тренинг с родители на тема:</vt:lpstr>
      <vt:lpstr>Добре дошли на днешния тренинг в група „Бонбончета“</vt:lpstr>
      <vt:lpstr>Презентация на PowerPoint</vt:lpstr>
      <vt:lpstr>Пет неща, които искате да знаете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Ролята на детската градина</vt:lpstr>
      <vt:lpstr>Презентация на PowerPoint</vt:lpstr>
      <vt:lpstr>Фактори за успешно адаптиране на децата при постъпване в детската градина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Насоки за адаптиране на децата към ДГ</vt:lpstr>
      <vt:lpstr>Насоки за адаптиране на децата към ДГ</vt:lpstr>
      <vt:lpstr>Интерактивни методи за адаптацията на децата  в първа група на детската градина</vt:lpstr>
      <vt:lpstr>Презентация на PowerPoint</vt:lpstr>
      <vt:lpstr>Презентация на PowerPoint</vt:lpstr>
      <vt:lpstr>Няколко правила и препоръки за значимите за детето възрастни /родителите/</vt:lpstr>
      <vt:lpstr>Презентация на PowerPoint</vt:lpstr>
      <vt:lpstr>Презентация на PowerPoint</vt:lpstr>
      <vt:lpstr>Симптомите за адаптираното дете са:</vt:lpstr>
      <vt:lpstr>Етапи на игровия процес, спомагащ за безболезнената адаптация на детето</vt:lpstr>
      <vt:lpstr>Съгласни ли сте с тези препоръки или има да добавите други към тях?</vt:lpstr>
      <vt:lpstr>Експеримент за родители</vt:lpstr>
      <vt:lpstr>Вземете празен лист и моливи</vt:lpstr>
      <vt:lpstr>Презентация на PowerPoint</vt:lpstr>
      <vt:lpstr>А сега се постарайте да нарисувате къщичка</vt:lpstr>
      <vt:lpstr>Опитайте се да я оцветите без да излизате от очертанията</vt:lpstr>
      <vt:lpstr>Презентация на PowerPoint</vt:lpstr>
      <vt:lpstr>Презентация на PowerPoint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Дистанционен тренинг с родители на тема:</dc:title>
  <dc:creator>madzhurovi</dc:creator>
  <cp:lastModifiedBy>admin</cp:lastModifiedBy>
  <cp:revision>63</cp:revision>
  <dcterms:created xsi:type="dcterms:W3CDTF">2021-11-22T07:05:59Z</dcterms:created>
  <dcterms:modified xsi:type="dcterms:W3CDTF">2022-01-24T09:26:29Z</dcterms:modified>
</cp:coreProperties>
</file>